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notesMasterIdLst>
    <p:notesMasterId r:id="rId14"/>
  </p:notesMasterIdLst>
  <p:sldIdLst>
    <p:sldId id="256" r:id="rId2"/>
    <p:sldId id="268" r:id="rId3"/>
    <p:sldId id="263" r:id="rId4"/>
    <p:sldId id="264" r:id="rId5"/>
    <p:sldId id="258" r:id="rId6"/>
    <p:sldId id="257" r:id="rId7"/>
    <p:sldId id="262" r:id="rId8"/>
    <p:sldId id="259" r:id="rId9"/>
    <p:sldId id="260" r:id="rId10"/>
    <p:sldId id="261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564E2-CF57-004C-8069-2E7AE12D6F45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A2F8B-6A04-0445-8406-53C9EB8F6F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52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A2F8B-6A04-0445-8406-53C9EB8F6F9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A2F8B-6A04-0445-8406-53C9EB8F6F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A2F8B-6A04-0445-8406-53C9EB8F6F9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A2F8B-6A04-0445-8406-53C9EB8F6F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A2F8B-6A04-0445-8406-53C9EB8F6F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6B05B5B-7EC2-AF4D-A7B4-87E6053D0F5B}" type="datetimeFigureOut">
              <a:rPr lang="en-US" smtClean="0"/>
              <a:pPr/>
              <a:t>1/24/14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F5DE238-0C42-BD47-9F1E-52BDD3BD4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Medicines and drugs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9560" y="5390511"/>
            <a:ext cx="5731353" cy="851647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Stimulants</a:t>
            </a:r>
            <a:endParaRPr lang="en-US" sz="2595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caffeine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6838" y="1452282"/>
            <a:ext cx="4549696" cy="5053331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Caffeine is a psychoactive </a:t>
            </a:r>
            <a:r>
              <a:rPr lang="en-US" sz="2800" dirty="0" smtClean="0"/>
              <a:t>stimulant (=acts on CNS). </a:t>
            </a:r>
            <a:r>
              <a:rPr lang="en-US" sz="2800" dirty="0" smtClean="0"/>
              <a:t>When consumed in large amounts it can cause anxiety, irritability and sleeplessness. It is a weak diuretic i.e. causes the body to lose more water than it takes in.</a:t>
            </a:r>
          </a:p>
          <a:p>
            <a:r>
              <a:rPr lang="en-US" sz="2800" dirty="0" smtClean="0"/>
              <a:t>Its structure is similar to nicotine. 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883" y="1774825"/>
            <a:ext cx="3596415" cy="2843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883" y="5019713"/>
            <a:ext cx="3596415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caffeine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</a:t>
            </a:r>
            <a:r>
              <a:rPr lang="en-US" sz="3200" dirty="0" smtClean="0"/>
              <a:t>enzene rings </a:t>
            </a:r>
            <a:r>
              <a:rPr lang="en-US" sz="3200" dirty="0" smtClean="0"/>
              <a:t>containing both carbon and </a:t>
            </a:r>
            <a:r>
              <a:rPr lang="en-US" sz="3200" dirty="0" smtClean="0"/>
              <a:t>nitrogen atoms (heterocyclic rings)  </a:t>
            </a:r>
          </a:p>
          <a:p>
            <a:r>
              <a:rPr lang="en-US" sz="3200" dirty="0" smtClean="0"/>
              <a:t>tertiary </a:t>
            </a:r>
            <a:r>
              <a:rPr lang="en-US" sz="3200" dirty="0" smtClean="0"/>
              <a:t>amine group</a:t>
            </a:r>
          </a:p>
          <a:p>
            <a:r>
              <a:rPr lang="en-US" sz="3200" dirty="0" smtClean="0"/>
              <a:t>two amide groups (- N – C = O)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caffeine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2593274"/>
              </p:ext>
            </p:extLst>
          </p:nvPr>
        </p:nvGraphicFramePr>
        <p:xfrm>
          <a:off x="291965" y="1762125"/>
          <a:ext cx="8496202" cy="4413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101"/>
                <a:gridCol w="4248101"/>
              </a:tblGrid>
              <a:tr h="130904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consumption in small</a:t>
                      </a:r>
                      <a:r>
                        <a:rPr lang="en-US" sz="3200" baseline="0" dirty="0" smtClean="0"/>
                        <a:t> amounts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large</a:t>
                      </a:r>
                      <a:r>
                        <a:rPr lang="en-US" sz="3200" baseline="0" dirty="0" smtClean="0"/>
                        <a:t> amounts</a:t>
                      </a:r>
                      <a:endParaRPr lang="en-US" sz="3200" dirty="0"/>
                    </a:p>
                  </a:txBody>
                  <a:tcPr/>
                </a:tc>
              </a:tr>
              <a:tr h="3104313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/>
                        <a:t> increased mental alertness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/>
                        <a:t> greater ability to concentrate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/>
                        <a:t>diuretic; dehydration</a:t>
                      </a:r>
                      <a:r>
                        <a:rPr lang="en-US" sz="3200" baseline="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/>
                        <a:t>can cause</a:t>
                      </a:r>
                      <a:r>
                        <a:rPr lang="en-US" sz="3200" baseline="0" dirty="0" smtClean="0"/>
                        <a:t> anxiety, irritability, nausea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200" baseline="0" dirty="0" smtClean="0"/>
                        <a:t>dependence</a:t>
                      </a:r>
                    </a:p>
                    <a:p>
                      <a:pPr>
                        <a:buFont typeface="Arial"/>
                        <a:buChar char="•"/>
                      </a:pP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stimulants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are stimulants?</a:t>
            </a:r>
          </a:p>
          <a:p>
            <a:r>
              <a:rPr lang="en-US" sz="3200" dirty="0" smtClean="0"/>
              <a:t>Examples? </a:t>
            </a:r>
          </a:p>
          <a:p>
            <a:r>
              <a:rPr lang="en-US" sz="3200" dirty="0" smtClean="0"/>
              <a:t>What medical uses do they have?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09522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stimulants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38" y="1761565"/>
            <a:ext cx="8228790" cy="4881096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nicotine, caffeine, amphetamines</a:t>
            </a:r>
          </a:p>
          <a:p>
            <a:r>
              <a:rPr lang="en-US" sz="3600" dirty="0" smtClean="0"/>
              <a:t>the intention of these drugs is to have similar effects to adrenaline (or epinephrine) which is a natural stimulant. </a:t>
            </a:r>
          </a:p>
          <a:p>
            <a:r>
              <a:rPr lang="en-US" sz="3600" dirty="0" smtClean="0"/>
              <a:t>amphetamines (synthetic) can do this because they have similar structures to adrenaline.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stimulants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affect central nervous system; act on the level of neurotransmitters which are chemicals that acts as messengers and stimulate pathways which … </a:t>
            </a:r>
          </a:p>
          <a:p>
            <a:r>
              <a:rPr lang="en-US" sz="3200" dirty="0" smtClean="0"/>
              <a:t>…increases activity of the brain </a:t>
            </a:r>
          </a:p>
          <a:p>
            <a:r>
              <a:rPr lang="en-US" sz="3200" dirty="0" smtClean="0"/>
              <a:t>largely opposite to depressants which decrease activity in the nervous system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2" y="557624"/>
            <a:ext cx="7570787" cy="894658"/>
          </a:xfrm>
        </p:spPr>
        <p:txBody>
          <a:bodyPr>
            <a:normAutofit fontScale="90000"/>
          </a:bodyPr>
          <a:lstStyle/>
          <a:p>
            <a:r>
              <a:rPr lang="en-US" sz="6000" u="sng" dirty="0" smtClean="0"/>
              <a:t>amphetamines </a:t>
            </a:r>
            <a:r>
              <a:rPr lang="en-US" sz="4800" b="1" u="sng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142" y="1761565"/>
            <a:ext cx="8224373" cy="46526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group of drugs which mimic the effect of adrenaline</a:t>
            </a:r>
          </a:p>
          <a:p>
            <a:r>
              <a:rPr lang="en-US" dirty="0" smtClean="0"/>
              <a:t>classified as </a:t>
            </a:r>
            <a:r>
              <a:rPr lang="en-US" dirty="0" err="1" smtClean="0"/>
              <a:t>symphatomimetic</a:t>
            </a:r>
            <a:r>
              <a:rPr lang="en-US" dirty="0" smtClean="0"/>
              <a:t> drug as it stimulates the </a:t>
            </a:r>
            <a:r>
              <a:rPr lang="en-US" dirty="0" err="1" smtClean="0"/>
              <a:t>symphatetic</a:t>
            </a:r>
            <a:r>
              <a:rPr lang="en-US" dirty="0" smtClean="0"/>
              <a:t> nervous system</a:t>
            </a:r>
          </a:p>
          <a:p>
            <a:r>
              <a:rPr lang="en-US" dirty="0" smtClean="0"/>
              <a:t>adrenaline or epinephrine = hormone released in times of stress e.g. pain, cold, fear, …</a:t>
            </a:r>
          </a:p>
          <a:p>
            <a:r>
              <a:rPr lang="en-US" dirty="0" smtClean="0"/>
              <a:t>response to increased adrenaline in the body: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increased heart beat/blood pressure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Increased blood flow to brain and muscles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Increased air flow to lungs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Increased mental alertness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physiological effects</a:t>
            </a:r>
            <a:endParaRPr lang="en-US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849745"/>
              </p:ext>
            </p:extLst>
          </p:nvPr>
        </p:nvGraphicFramePr>
        <p:xfrm>
          <a:off x="194382" y="1723408"/>
          <a:ext cx="8734180" cy="4690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4916"/>
                <a:gridCol w="4539264"/>
              </a:tblGrid>
              <a:tr h="5287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short </a:t>
                      </a: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term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ong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term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  <a:tr h="4162007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brain activity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heart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rate, </a:t>
                      </a:r>
                      <a:endParaRPr lang="en-US" sz="24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blood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pressure, </a:t>
                      </a:r>
                      <a:endParaRPr lang="en-US" sz="24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breathing rate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air flow in air passages 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shakes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alertness </a:t>
                      </a: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and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concentration </a:t>
                      </a:r>
                      <a:endParaRPr lang="en-US" sz="24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sleeplessness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decreased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appetite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increased risk of heart </a:t>
                      </a: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disease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increased</a:t>
                      </a:r>
                      <a:r>
                        <a:rPr lang="en-US" sz="2400" baseline="0" dirty="0" smtClean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 blood pressure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coronary thrombosis 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17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2400" dirty="0">
                          <a:solidFill>
                            <a:srgbClr val="141413"/>
                          </a:solidFill>
                          <a:latin typeface="Arial"/>
                          <a:ea typeface="Times New Roman"/>
                          <a:cs typeface="Times"/>
                        </a:rPr>
                        <a:t>stomach ulcers.</a:t>
                      </a:r>
                      <a:endParaRPr lang="en-US" sz="2400" dirty="0" smtClean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tolerance: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increasing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amounts cause damage/death/overdose/lethal dose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7580" y="1761565"/>
            <a:ext cx="8015370" cy="474885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Common: both amphetamines and epinephrine have a phenyl-ethyl-amine chain which consists of a benzene ring linked to an amine group by a carbon chain (ethyl).</a:t>
            </a:r>
          </a:p>
          <a:p>
            <a:r>
              <a:rPr lang="en-US" dirty="0" smtClean="0"/>
              <a:t>Different: functional groups</a:t>
            </a:r>
          </a:p>
          <a:p>
            <a:pPr lvl="1"/>
            <a:r>
              <a:rPr lang="en-US" dirty="0" smtClean="0"/>
              <a:t>amphetamines: </a:t>
            </a:r>
          </a:p>
          <a:p>
            <a:pPr lvl="2"/>
            <a:r>
              <a:rPr lang="en-US" dirty="0" smtClean="0"/>
              <a:t>primary amine</a:t>
            </a:r>
          </a:p>
          <a:p>
            <a:pPr lvl="1"/>
            <a:r>
              <a:rPr lang="en-US" dirty="0" smtClean="0"/>
              <a:t>epinephrine:</a:t>
            </a:r>
          </a:p>
          <a:p>
            <a:pPr lvl="2"/>
            <a:r>
              <a:rPr lang="en-US" dirty="0" smtClean="0"/>
              <a:t>3 hydroxyl groups</a:t>
            </a:r>
          </a:p>
          <a:p>
            <a:pPr lvl="2"/>
            <a:r>
              <a:rPr lang="en-US" dirty="0" smtClean="0"/>
              <a:t>secondary amine </a:t>
            </a:r>
          </a:p>
          <a:p>
            <a:pPr lvl="3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842" y="3154947"/>
            <a:ext cx="2534318" cy="14304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160" y="4852737"/>
            <a:ext cx="2794000" cy="1411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nicotine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8188" y="1761565"/>
            <a:ext cx="8224373" cy="4728558"/>
          </a:xfrm>
        </p:spPr>
        <p:txBody>
          <a:bodyPr/>
          <a:lstStyle/>
          <a:p>
            <a:r>
              <a:rPr lang="en-US" dirty="0" smtClean="0"/>
              <a:t>A nicotine molecule contains the following functional groups: a tertiary amine, benzene ring structures with </a:t>
            </a:r>
            <a:r>
              <a:rPr lang="en-US" dirty="0" smtClean="0"/>
              <a:t>nitrogen atoms </a:t>
            </a:r>
            <a:r>
              <a:rPr lang="en-US" dirty="0" smtClean="0"/>
              <a:t>in </a:t>
            </a:r>
            <a:r>
              <a:rPr lang="en-US" dirty="0" smtClean="0"/>
              <a:t>them</a:t>
            </a:r>
            <a:r>
              <a:rPr lang="en-US" dirty="0" smtClean="0"/>
              <a:t> (=heterocyclic rings)</a:t>
            </a:r>
            <a:r>
              <a:rPr lang="en-US" dirty="0" smtClean="0"/>
              <a:t>.  </a:t>
            </a:r>
            <a:endParaRPr lang="en-US" dirty="0" smtClean="0"/>
          </a:p>
          <a:p>
            <a:r>
              <a:rPr lang="en-US" dirty="0" smtClean="0"/>
              <a:t>Nicotine increases levels of adrenaline in the brain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251" y="4449410"/>
            <a:ext cx="3407462" cy="2214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physiological effects nicotine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92162" y="1452282"/>
          <a:ext cx="8067237" cy="5069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3463"/>
                <a:gridCol w="4603774"/>
              </a:tblGrid>
              <a:tr h="3949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Times"/>
                        </a:rPr>
                        <a:t>short 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Times"/>
                        </a:rPr>
                        <a:t>term effects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long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term effects</a:t>
                      </a:r>
                      <a:endParaRPr lang="en-US" sz="24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  <a:tr h="4674824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heart rate</a:t>
                      </a:r>
                      <a:endParaRPr lang="en-US" sz="32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blood pressure</a:t>
                      </a:r>
                      <a:endParaRPr lang="en-US" sz="32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reduced urine output</a:t>
                      </a:r>
                      <a:endParaRPr lang="en-US" sz="32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concentration</a:t>
                      </a:r>
                      <a:endParaRPr lang="en-US" sz="32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increased risk of cancer or stroke 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heart disease / thrombosis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stomach ulcers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emphysema 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bronchitis 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shortage of breath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coughing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bad breath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yellowing of teeth or fingers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adverse effect on pregnancy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"/>
                        </a:rPr>
                        <a:t>addiction to tobacco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reduction in capacity of blood to carry oxygen; 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withdrawal symptoms / weight gain (on quitting);</a:t>
                      </a:r>
                      <a:endParaRPr lang="en-US" sz="1800" dirty="0">
                        <a:latin typeface="Times"/>
                        <a:ea typeface="Times New Roman"/>
                        <a:cs typeface="Time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366</TotalTime>
  <Words>501</Words>
  <Application>Microsoft Macintosh PowerPoint</Application>
  <PresentationFormat>On-screen Show (4:3)</PresentationFormat>
  <Paragraphs>92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Infusion</vt:lpstr>
      <vt:lpstr>Medicines and drugs</vt:lpstr>
      <vt:lpstr>stimulants</vt:lpstr>
      <vt:lpstr>stimulants</vt:lpstr>
      <vt:lpstr>stimulants</vt:lpstr>
      <vt:lpstr>amphetamines   </vt:lpstr>
      <vt:lpstr>physiological effects</vt:lpstr>
      <vt:lpstr>compare </vt:lpstr>
      <vt:lpstr>nicotine</vt:lpstr>
      <vt:lpstr>physiological effects nicotine</vt:lpstr>
      <vt:lpstr>caffeine</vt:lpstr>
      <vt:lpstr>structure of caffeine</vt:lpstr>
      <vt:lpstr>caffeine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Medicines and drugs</dc:title>
  <dc:creator>Client Admin</dc:creator>
  <cp:lastModifiedBy>Nico Van De Casteele</cp:lastModifiedBy>
  <cp:revision>27</cp:revision>
  <dcterms:created xsi:type="dcterms:W3CDTF">2013-03-24T04:07:05Z</dcterms:created>
  <dcterms:modified xsi:type="dcterms:W3CDTF">2014-01-24T02:10:10Z</dcterms:modified>
</cp:coreProperties>
</file>